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4"/>
  </p:sldMasterIdLst>
  <p:sldIdLst>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6F8C2-014F-E3E6-B0CE-8986145EA3E5}" v="1281" dt="2022-02-03T16:15:12.398"/>
    <p1510:client id="{C73387E5-6F83-CF7F-5CE8-2AE36EF8D1AF}" v="125" dt="2022-02-03T19:03:32.1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0010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83056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88394543"/>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7130573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911746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2/23/2022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5188509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25081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38570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5554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2/23/2022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8105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5704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48075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2142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8177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4612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2/23/2022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1055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t>2/23/2022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61011574"/>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 id="2147483995" r:id="rId13"/>
    <p:sldLayoutId id="2147483996" r:id="rId14"/>
    <p:sldLayoutId id="2147483997" r:id="rId15"/>
    <p:sldLayoutId id="214748399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DC4DF0-1CEB-4ED2-82CE-901E2876856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66982" cy="1154545"/>
          </a:xfrm>
          <a:prstGeom prst="rect">
            <a:avLst/>
          </a:prstGeom>
          <a:noFill/>
          <a:ln>
            <a:noFill/>
          </a:ln>
        </p:spPr>
      </p:pic>
      <p:graphicFrame>
        <p:nvGraphicFramePr>
          <p:cNvPr id="2" name="Table 4">
            <a:extLst>
              <a:ext uri="{FF2B5EF4-FFF2-40B4-BE49-F238E27FC236}">
                <a16:creationId xmlns:a16="http://schemas.microsoft.com/office/drawing/2014/main" id="{DD2F2393-900B-4489-ACB6-8E930EBFD9F0}"/>
              </a:ext>
            </a:extLst>
          </p:cNvPr>
          <p:cNvGraphicFramePr>
            <a:graphicFrameLocks noGrp="1"/>
          </p:cNvGraphicFramePr>
          <p:nvPr>
            <p:extLst>
              <p:ext uri="{D42A27DB-BD31-4B8C-83A1-F6EECF244321}">
                <p14:modId xmlns:p14="http://schemas.microsoft.com/office/powerpoint/2010/main" val="2612153878"/>
              </p:ext>
            </p:extLst>
          </p:nvPr>
        </p:nvGraphicFramePr>
        <p:xfrm>
          <a:off x="442447" y="1015663"/>
          <a:ext cx="11531239" cy="5747279"/>
        </p:xfrm>
        <a:graphic>
          <a:graphicData uri="http://schemas.openxmlformats.org/drawingml/2006/table">
            <a:tbl>
              <a:tblPr firstRow="1" bandRow="1">
                <a:tableStyleId>{21E4AEA4-8DFA-4A89-87EB-49C32662AFE0}</a:tableStyleId>
              </a:tblPr>
              <a:tblGrid>
                <a:gridCol w="468686">
                  <a:extLst>
                    <a:ext uri="{9D8B030D-6E8A-4147-A177-3AD203B41FA5}">
                      <a16:colId xmlns:a16="http://schemas.microsoft.com/office/drawing/2014/main" val="532618865"/>
                    </a:ext>
                  </a:extLst>
                </a:gridCol>
                <a:gridCol w="3407612">
                  <a:extLst>
                    <a:ext uri="{9D8B030D-6E8A-4147-A177-3AD203B41FA5}">
                      <a16:colId xmlns:a16="http://schemas.microsoft.com/office/drawing/2014/main" val="3075278126"/>
                    </a:ext>
                  </a:extLst>
                </a:gridCol>
                <a:gridCol w="414044">
                  <a:extLst>
                    <a:ext uri="{9D8B030D-6E8A-4147-A177-3AD203B41FA5}">
                      <a16:colId xmlns:a16="http://schemas.microsoft.com/office/drawing/2014/main" val="3760261162"/>
                    </a:ext>
                  </a:extLst>
                </a:gridCol>
                <a:gridCol w="2996498">
                  <a:extLst>
                    <a:ext uri="{9D8B030D-6E8A-4147-A177-3AD203B41FA5}">
                      <a16:colId xmlns:a16="http://schemas.microsoft.com/office/drawing/2014/main" val="2765891684"/>
                    </a:ext>
                  </a:extLst>
                </a:gridCol>
                <a:gridCol w="500488">
                  <a:extLst>
                    <a:ext uri="{9D8B030D-6E8A-4147-A177-3AD203B41FA5}">
                      <a16:colId xmlns:a16="http://schemas.microsoft.com/office/drawing/2014/main" val="1652411853"/>
                    </a:ext>
                  </a:extLst>
                </a:gridCol>
                <a:gridCol w="3743911">
                  <a:extLst>
                    <a:ext uri="{9D8B030D-6E8A-4147-A177-3AD203B41FA5}">
                      <a16:colId xmlns:a16="http://schemas.microsoft.com/office/drawing/2014/main" val="3480832455"/>
                    </a:ext>
                  </a:extLst>
                </a:gridCol>
              </a:tblGrid>
              <a:tr h="255747">
                <a:tc gridSpan="6">
                  <a:txBody>
                    <a:bodyPr/>
                    <a:lstStyle/>
                    <a:p>
                      <a:r>
                        <a:rPr lang="en-US" sz="900" dirty="0">
                          <a:latin typeface="Calibri" panose="020F0502020204030204" pitchFamily="34" charset="0"/>
                          <a:cs typeface="Calibri" panose="020F0502020204030204" pitchFamily="34" charset="0"/>
                        </a:rPr>
                        <a:t>LLPS Geography Curriculum Overview</a:t>
                      </a:r>
                      <a:endParaRPr lang="en-GB" sz="900" dirty="0">
                        <a:latin typeface="Calibri" panose="020F0502020204030204" pitchFamily="34" charset="0"/>
                        <a:cs typeface="Calibri" panose="020F0502020204030204" pitchFamily="34" charset="0"/>
                      </a:endParaRPr>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3929591328"/>
                  </a:ext>
                </a:extLst>
              </a:tr>
              <a:tr h="255747">
                <a:tc>
                  <a:txBody>
                    <a:bodyPr/>
                    <a:lstStyle/>
                    <a:p>
                      <a:endParaRPr lang="en-GB" sz="900" dirty="0">
                        <a:latin typeface="Calibri" panose="020F0502020204030204" pitchFamily="34" charset="0"/>
                        <a:cs typeface="Calibri" panose="020F0502020204030204" pitchFamily="34" charset="0"/>
                      </a:endParaRPr>
                    </a:p>
                  </a:txBody>
                  <a:tcPr/>
                </a:tc>
                <a:tc gridSpan="2">
                  <a:txBody>
                    <a:bodyPr/>
                    <a:lstStyle/>
                    <a:p>
                      <a:pPr algn="ctr"/>
                      <a:r>
                        <a:rPr lang="en-US" sz="900" b="1" dirty="0">
                          <a:latin typeface="Trebuchet MS"/>
                          <a:cs typeface="Calibri"/>
                        </a:rPr>
                        <a:t>Autumn</a:t>
                      </a:r>
                      <a:endParaRPr lang="en-GB" sz="900" b="1" dirty="0">
                        <a:latin typeface="Trebuchet MS"/>
                        <a:cs typeface="Calibri"/>
                      </a:endParaRPr>
                    </a:p>
                  </a:txBody>
                  <a:tcPr/>
                </a:tc>
                <a:tc hMerge="1">
                  <a:txBody>
                    <a:bodyPr/>
                    <a:lstStyle/>
                    <a:p>
                      <a:endParaRPr lang="en-GB"/>
                    </a:p>
                  </a:txBody>
                  <a:tcPr/>
                </a:tc>
                <a:tc gridSpan="2">
                  <a:txBody>
                    <a:bodyPr/>
                    <a:lstStyle/>
                    <a:p>
                      <a:pPr algn="ctr"/>
                      <a:r>
                        <a:rPr lang="en-US" sz="900" b="1" dirty="0">
                          <a:latin typeface="Trebuchet MS"/>
                          <a:cs typeface="Calibri"/>
                        </a:rPr>
                        <a:t>Spring </a:t>
                      </a:r>
                      <a:endParaRPr lang="en-GB" sz="900" b="1">
                        <a:latin typeface="Trebuchet MS"/>
                        <a:cs typeface="Calibri"/>
                      </a:endParaRPr>
                    </a:p>
                  </a:txBody>
                  <a:tcPr/>
                </a:tc>
                <a:tc hMerge="1">
                  <a:txBody>
                    <a:bodyPr/>
                    <a:lstStyle/>
                    <a:p>
                      <a:endParaRPr lang="en-GB"/>
                    </a:p>
                  </a:txBody>
                  <a:tcPr/>
                </a:tc>
                <a:tc>
                  <a:txBody>
                    <a:bodyPr/>
                    <a:lstStyle/>
                    <a:p>
                      <a:pPr algn="ctr"/>
                      <a:r>
                        <a:rPr lang="en-US" sz="900" b="1" dirty="0">
                          <a:latin typeface="Trebuchet MS"/>
                          <a:cs typeface="Calibri"/>
                        </a:rPr>
                        <a:t>Summer</a:t>
                      </a:r>
                      <a:endParaRPr lang="en-GB" sz="900" b="1">
                        <a:latin typeface="Trebuchet MS"/>
                        <a:cs typeface="Calibri"/>
                      </a:endParaRPr>
                    </a:p>
                  </a:txBody>
                  <a:tcPr/>
                </a:tc>
                <a:extLst>
                  <a:ext uri="{0D108BD9-81ED-4DB2-BD59-A6C34878D82A}">
                    <a16:rowId xmlns:a16="http://schemas.microsoft.com/office/drawing/2014/main" val="2131901078"/>
                  </a:ext>
                </a:extLst>
              </a:tr>
              <a:tr h="651465">
                <a:tc>
                  <a:txBody>
                    <a:bodyPr/>
                    <a:lstStyle/>
                    <a:p>
                      <a:r>
                        <a:rPr lang="en-US" sz="900" b="1" dirty="0">
                          <a:solidFill>
                            <a:schemeClr val="tx1"/>
                          </a:solidFill>
                          <a:latin typeface="Calibri"/>
                          <a:cs typeface="Calibri"/>
                        </a:rPr>
                        <a:t>EYFS</a:t>
                      </a:r>
                    </a:p>
                    <a:p>
                      <a:r>
                        <a:rPr lang="en-US" sz="900" b="1" dirty="0">
                          <a:solidFill>
                            <a:schemeClr val="tx1"/>
                          </a:solidFill>
                          <a:latin typeface="Calibri"/>
                          <a:cs typeface="Calibri"/>
                        </a:rPr>
                        <a:t>F1</a:t>
                      </a:r>
                      <a:endParaRPr lang="en-GB" sz="900" b="1" dirty="0">
                        <a:solidFill>
                          <a:schemeClr val="tx1"/>
                        </a:solidFill>
                        <a:latin typeface="Calibri"/>
                        <a:cs typeface="Calibri"/>
                      </a:endParaRPr>
                    </a:p>
                  </a:txBody>
                  <a:tcPr/>
                </a:tc>
                <a:tc gridSpan="5">
                  <a:txBody>
                    <a:bodyPr/>
                    <a:lstStyle/>
                    <a:p>
                      <a:pPr marL="0" marR="0" lvl="0" indent="0" algn="l" rtl="0" eaLnBrk="1" fontAlgn="auto" latinLnBrk="0" hangingPunct="1">
                        <a:lnSpc>
                          <a:spcPct val="100000"/>
                        </a:lnSpc>
                        <a:spcBef>
                          <a:spcPts val="0"/>
                        </a:spcBef>
                        <a:spcAft>
                          <a:spcPts val="0"/>
                        </a:spcAft>
                        <a:buClrTx/>
                        <a:buSzTx/>
                        <a:buFontTx/>
                        <a:buNone/>
                      </a:pPr>
                      <a:r>
                        <a:rPr lang="en-GB" sz="900" b="0" dirty="0">
                          <a:solidFill>
                            <a:schemeClr val="tx1"/>
                          </a:solidFill>
                          <a:latin typeface="Trebuchet MS"/>
                          <a:cs typeface="Calibri"/>
                        </a:rPr>
                        <a:t> Children in F1 are working towards the Lantern Lane end of nursery milestones. For geography this comes under the milestone for understanding the world. This includes: an awareness of the different roles people play in society such as policemen and  nurses. Children talk about what they have observed in their local environment - (listening walks) and the impact their behaviour has on these for example recycling litter. </a:t>
                      </a:r>
                      <a:endParaRPr lang="en-GB" sz="900" b="1" dirty="0">
                        <a:solidFill>
                          <a:schemeClr val="tx1"/>
                        </a:solidFill>
                        <a:latin typeface="Trebuchet MS"/>
                        <a:cs typeface="Calibri"/>
                      </a:endParaRPr>
                    </a:p>
                    <a:p>
                      <a:pPr marL="0" marR="0" lvl="0" indent="0" algn="l">
                        <a:lnSpc>
                          <a:spcPct val="100000"/>
                        </a:lnSpc>
                        <a:spcBef>
                          <a:spcPts val="0"/>
                        </a:spcBef>
                        <a:spcAft>
                          <a:spcPts val="0"/>
                        </a:spcAft>
                        <a:buClrTx/>
                        <a:buSzTx/>
                        <a:buFontTx/>
                        <a:buNone/>
                      </a:pPr>
                      <a:r>
                        <a:rPr lang="en-GB" sz="900" b="0" dirty="0">
                          <a:solidFill>
                            <a:schemeClr val="tx1"/>
                          </a:solidFill>
                          <a:latin typeface="Trebuchet MS"/>
                          <a:cs typeface="Calibri"/>
                        </a:rPr>
                        <a:t>Children understand that there are different countries in the world and that they are not always the same as ours.  </a:t>
                      </a:r>
                      <a:endParaRPr lang="en-GB" sz="900" b="1" dirty="0">
                        <a:solidFill>
                          <a:schemeClr val="tx1"/>
                        </a:solidFill>
                        <a:latin typeface="Trebuchet MS"/>
                        <a:cs typeface="Calibri"/>
                      </a:endParaRPr>
                    </a:p>
                    <a:p>
                      <a:pPr marL="0" marR="0" lvl="0" indent="0" algn="l">
                        <a:lnSpc>
                          <a:spcPct val="100000"/>
                        </a:lnSpc>
                        <a:spcBef>
                          <a:spcPts val="0"/>
                        </a:spcBef>
                        <a:spcAft>
                          <a:spcPts val="0"/>
                        </a:spcAft>
                        <a:buClrTx/>
                        <a:buSzTx/>
                        <a:buFontTx/>
                        <a:buNone/>
                      </a:pPr>
                      <a:r>
                        <a:rPr lang="en-GB" sz="900" b="0" dirty="0">
                          <a:solidFill>
                            <a:schemeClr val="tx1"/>
                          </a:solidFill>
                          <a:latin typeface="Trebuchet MS"/>
                          <a:cs typeface="Calibri"/>
                        </a:rPr>
                        <a:t>Children learn these concepts through a combination of explicit, topic-based activities and incidental opportunities.                                   </a:t>
                      </a:r>
                      <a:endParaRPr lang="en-GB" sz="900" b="1" dirty="0">
                        <a:solidFill>
                          <a:schemeClr val="tx1"/>
                        </a:solidFill>
                        <a:latin typeface="Trebuchet MS"/>
                        <a:cs typeface="Calibri"/>
                      </a:endParaRPr>
                    </a:p>
                  </a:txBody>
                  <a:tcPr/>
                </a:tc>
                <a:tc hMerge="1">
                  <a:txBody>
                    <a:bodyPr/>
                    <a:lstStyle/>
                    <a:p>
                      <a:endParaRPr lang="en-GB"/>
                    </a:p>
                  </a:txBody>
                  <a:tcPr/>
                </a:tc>
                <a:tc hMerge="1">
                  <a:txBody>
                    <a:bodyPr/>
                    <a:lstStyle/>
                    <a:p>
                      <a:endParaRPr lang="en-US"/>
                    </a:p>
                  </a:txBody>
                  <a:tcPr/>
                </a:tc>
                <a:tc hMerge="1">
                  <a:txBody>
                    <a:bodyPr/>
                    <a:lstStyle/>
                    <a:p>
                      <a:endParaRPr lang="en-GB"/>
                    </a:p>
                  </a:txBody>
                  <a:tcPr/>
                </a:tc>
                <a:tc hMerge="1">
                  <a:txBody>
                    <a:bodyPr/>
                    <a:lstStyle/>
                    <a:p>
                      <a:endParaRPr lang="en-US"/>
                    </a:p>
                  </a:txBody>
                  <a:tcPr/>
                </a:tc>
                <a:extLst>
                  <a:ext uri="{0D108BD9-81ED-4DB2-BD59-A6C34878D82A}">
                    <a16:rowId xmlns:a16="http://schemas.microsoft.com/office/drawing/2014/main" val="665032042"/>
                  </a:ext>
                </a:extLst>
              </a:tr>
              <a:tr h="553920">
                <a:tc rowSpan="2">
                  <a:txBody>
                    <a:bodyPr/>
                    <a:lstStyle/>
                    <a:p>
                      <a:r>
                        <a:rPr lang="en-GB" sz="900" b="1" dirty="0">
                          <a:solidFill>
                            <a:schemeClr val="tx1"/>
                          </a:solidFill>
                          <a:latin typeface="Calibri"/>
                          <a:cs typeface="Calibri"/>
                        </a:rPr>
                        <a:t>EYFS</a:t>
                      </a:r>
                    </a:p>
                    <a:p>
                      <a:r>
                        <a:rPr lang="en-GB" sz="900" b="1" dirty="0">
                          <a:solidFill>
                            <a:schemeClr val="tx1"/>
                          </a:solidFill>
                          <a:latin typeface="Calibri"/>
                          <a:cs typeface="Calibri"/>
                        </a:rPr>
                        <a:t>F2</a:t>
                      </a:r>
                    </a:p>
                  </a:txBody>
                  <a:tcPr/>
                </a:tc>
                <a:tc gridSpan="5">
                  <a:txBody>
                    <a:bodyPr/>
                    <a:lstStyle/>
                    <a:p>
                      <a:pPr lvl="0">
                        <a:buNone/>
                      </a:pPr>
                      <a:r>
                        <a:rPr lang="en-GB" sz="900" baseline="0" dirty="0">
                          <a:solidFill>
                            <a:schemeClr val="tx1"/>
                          </a:solidFill>
                        </a:rPr>
                        <a:t>Children in F2 are working towards the early learning goal for understanding the world: </a:t>
                      </a:r>
                      <a:r>
                        <a:rPr lang="en-GB" sz="900" b="1" baseline="0" dirty="0">
                          <a:solidFill>
                            <a:schemeClr val="tx1"/>
                          </a:solidFill>
                        </a:rPr>
                        <a:t>People, culture and communities.</a:t>
                      </a:r>
                    </a:p>
                    <a:p>
                      <a:pPr lvl="0">
                        <a:buNone/>
                      </a:pPr>
                      <a:r>
                        <a:rPr lang="en-GB" sz="900" baseline="0" dirty="0">
                          <a:solidFill>
                            <a:schemeClr val="tx1"/>
                          </a:solidFill>
                        </a:rPr>
                        <a:t>This includes- describing their immediate environment, using knowledge from observation, discussion, stories, non-fiction text and maps.</a:t>
                      </a:r>
                    </a:p>
                    <a:p>
                      <a:pPr lvl="0">
                        <a:buNone/>
                      </a:pPr>
                      <a:r>
                        <a:rPr lang="en-GB" sz="900" baseline="0" dirty="0">
                          <a:solidFill>
                            <a:schemeClr val="tx1"/>
                          </a:solidFill>
                        </a:rPr>
                        <a:t>Explain some similarities and differences between life in this country and life in other countries, drawing on knowledge from stories, non-fiction texts and when appropriate- maps. </a:t>
                      </a:r>
                    </a:p>
                  </a:txBody>
                  <a:tcPr/>
                </a:tc>
                <a:tc hMerge="1">
                  <a:txBody>
                    <a:bodyPr/>
                    <a:lstStyle/>
                    <a:p>
                      <a:endParaRPr lang="en-GB"/>
                    </a:p>
                  </a:txBody>
                  <a:tcPr/>
                </a:tc>
                <a:tc hMerge="1">
                  <a:txBody>
                    <a:bodyPr/>
                    <a:lstStyle/>
                    <a:p>
                      <a:pPr lvl="0">
                        <a:buNone/>
                      </a:pPr>
                      <a:endParaRPr lang="en-GB" sz="900" b="1" dirty="0">
                        <a:latin typeface="Trebuchet MS"/>
                        <a:cs typeface="Calibri"/>
                      </a:endParaRPr>
                    </a:p>
                  </a:txBody>
                  <a:tcPr/>
                </a:tc>
                <a:tc hMerge="1">
                  <a:txBody>
                    <a:bodyPr/>
                    <a:lstStyle/>
                    <a:p>
                      <a:endParaRPr lang="en-GB"/>
                    </a:p>
                  </a:txBody>
                  <a:tcPr/>
                </a:tc>
                <a:tc hMerge="1">
                  <a:txBody>
                    <a:bodyPr/>
                    <a:lstStyle/>
                    <a:p>
                      <a:pPr lvl="0">
                        <a:buNone/>
                      </a:pPr>
                      <a:endParaRPr lang="en-GB" sz="900" b="1" dirty="0">
                        <a:latin typeface="Trebuchet MS"/>
                        <a:cs typeface="Calibri"/>
                      </a:endParaRPr>
                    </a:p>
                  </a:txBody>
                  <a:tcPr/>
                </a:tc>
                <a:extLst>
                  <a:ext uri="{0D108BD9-81ED-4DB2-BD59-A6C34878D82A}">
                    <a16:rowId xmlns:a16="http://schemas.microsoft.com/office/drawing/2014/main" val="2978800863"/>
                  </a:ext>
                </a:extLst>
              </a:tr>
              <a:tr h="251781">
                <a:tc vMerge="1">
                  <a:txBody>
                    <a:bodyPr/>
                    <a:lstStyle/>
                    <a:p>
                      <a:endParaRPr lang="en-GB" sz="900" b="1" dirty="0">
                        <a:latin typeface="Calibri"/>
                        <a:cs typeface="Calibri"/>
                      </a:endParaRPr>
                    </a:p>
                  </a:txBody>
                  <a:tcPr/>
                </a:tc>
                <a:tc>
                  <a:txBody>
                    <a:bodyPr/>
                    <a:lstStyle/>
                    <a:p>
                      <a:pPr lvl="0" algn="ctr">
                        <a:buNone/>
                      </a:pPr>
                      <a:endParaRPr lang="en-GB" sz="900" b="1" dirty="0">
                        <a:solidFill>
                          <a:schemeClr val="tx1"/>
                        </a:solidFill>
                        <a:latin typeface="+mn-lt"/>
                        <a:cs typeface="Calibri"/>
                      </a:endParaRPr>
                    </a:p>
                  </a:txBody>
                  <a:tcPr/>
                </a:tc>
                <a:tc gridSpan="2">
                  <a:txBody>
                    <a:bodyPr/>
                    <a:lstStyle/>
                    <a:p>
                      <a:pPr lvl="0" algn="ctr">
                        <a:buNone/>
                      </a:pPr>
                      <a:r>
                        <a:rPr lang="en-GB" sz="900" b="1" dirty="0">
                          <a:solidFill>
                            <a:schemeClr val="tx1"/>
                          </a:solidFill>
                          <a:latin typeface="+mn-lt"/>
                          <a:cs typeface="Calibri"/>
                        </a:rPr>
                        <a:t>Spring 1 Artists from the past </a:t>
                      </a:r>
                      <a:r>
                        <a:rPr lang="en-GB" sz="900" b="1" dirty="0">
                          <a:solidFill>
                            <a:schemeClr val="tx1"/>
                          </a:solidFill>
                          <a:highlight>
                            <a:srgbClr val="00FF00"/>
                          </a:highlight>
                          <a:latin typeface="+mn-lt"/>
                          <a:cs typeface="Calibri"/>
                        </a:rPr>
                        <a:t>Spring 2 All around the world</a:t>
                      </a:r>
                    </a:p>
                  </a:txBody>
                  <a:tcPr/>
                </a:tc>
                <a:tc hMerge="1">
                  <a:txBody>
                    <a:bodyPr/>
                    <a:lstStyle/>
                    <a:p>
                      <a:pPr lvl="0">
                        <a:buNone/>
                      </a:pPr>
                      <a:endParaRPr lang="en-GB" sz="900" b="1" dirty="0">
                        <a:latin typeface="Trebuchet MS"/>
                        <a:cs typeface="Calibri"/>
                      </a:endParaRPr>
                    </a:p>
                  </a:txBody>
                  <a:tcPr/>
                </a:tc>
                <a:tc gridSpan="2">
                  <a:txBody>
                    <a:bodyPr/>
                    <a:lstStyle/>
                    <a:p>
                      <a:pPr marL="0" marR="0" lvl="0" indent="0" algn="ctr" rtl="0" eaLnBrk="1" fontAlgn="auto" latinLnBrk="0" hangingPunct="1">
                        <a:lnSpc>
                          <a:spcPct val="100000"/>
                        </a:lnSpc>
                        <a:spcBef>
                          <a:spcPts val="0"/>
                        </a:spcBef>
                        <a:spcAft>
                          <a:spcPts val="0"/>
                        </a:spcAft>
                        <a:buClrTx/>
                        <a:buSzTx/>
                        <a:buFontTx/>
                        <a:buNone/>
                      </a:pPr>
                      <a:r>
                        <a:rPr lang="en-GB" sz="900" b="1" dirty="0">
                          <a:solidFill>
                            <a:schemeClr val="tx1"/>
                          </a:solidFill>
                          <a:latin typeface="+mn-lt"/>
                          <a:cs typeface="Calibri"/>
                        </a:rPr>
                        <a:t>Summer 2</a:t>
                      </a:r>
                      <a:r>
                        <a:rPr lang="en-GB" sz="900" b="1" dirty="0">
                          <a:solidFill>
                            <a:schemeClr val="tx1"/>
                          </a:solidFill>
                          <a:highlight>
                            <a:srgbClr val="00FF00"/>
                          </a:highlight>
                          <a:latin typeface="+mn-lt"/>
                          <a:cs typeface="Calibri"/>
                        </a:rPr>
                        <a:t> Holidays </a:t>
                      </a:r>
                      <a:endParaRPr lang="en-GB" sz="900" b="1">
                        <a:solidFill>
                          <a:schemeClr val="tx1"/>
                        </a:solidFill>
                        <a:highlight>
                          <a:srgbClr val="00FF00"/>
                        </a:highlight>
                        <a:latin typeface="Trebuchet MS"/>
                        <a:cs typeface="Calibri"/>
                      </a:endParaRPr>
                    </a:p>
                  </a:txBody>
                  <a:tcPr/>
                </a:tc>
                <a:tc hMerge="1">
                  <a:txBody>
                    <a:bodyPr/>
                    <a:lstStyle/>
                    <a:p>
                      <a:pPr lvl="0">
                        <a:buNone/>
                      </a:pPr>
                      <a:endParaRPr lang="en-GB" sz="900" b="1" dirty="0">
                        <a:latin typeface="Trebuchet MS"/>
                        <a:cs typeface="Calibri"/>
                      </a:endParaRPr>
                    </a:p>
                  </a:txBody>
                  <a:tcPr/>
                </a:tc>
                <a:extLst>
                  <a:ext uri="{0D108BD9-81ED-4DB2-BD59-A6C34878D82A}">
                    <a16:rowId xmlns:a16="http://schemas.microsoft.com/office/drawing/2014/main" val="2646223164"/>
                  </a:ext>
                </a:extLst>
              </a:tr>
              <a:tr h="494246">
                <a:tc>
                  <a:txBody>
                    <a:bodyPr/>
                    <a:lstStyle/>
                    <a:p>
                      <a:r>
                        <a:rPr lang="en-US" sz="900" b="1" dirty="0">
                          <a:solidFill>
                            <a:schemeClr val="tx1"/>
                          </a:solidFill>
                          <a:latin typeface="Calibri"/>
                          <a:cs typeface="Calibri"/>
                        </a:rPr>
                        <a:t>Y1</a:t>
                      </a:r>
                      <a:endParaRPr lang="en-GB" sz="900" b="1" dirty="0">
                        <a:solidFill>
                          <a:schemeClr val="tx1"/>
                        </a:solidFill>
                        <a:latin typeface="Calibri"/>
                        <a:cs typeface="Calibri"/>
                      </a:endParaRPr>
                    </a:p>
                  </a:txBody>
                  <a:tcPr/>
                </a:tc>
                <a:tc>
                  <a:txBody>
                    <a:bodyPr/>
                    <a:lstStyle/>
                    <a:p>
                      <a:pPr algn="ctr"/>
                      <a:r>
                        <a:rPr lang="en-US" sz="900" b="1" i="0" u="none" strike="noStrike" dirty="0">
                          <a:solidFill>
                            <a:schemeClr val="tx1"/>
                          </a:solidFill>
                          <a:effectLst/>
                          <a:latin typeface="Trebuchet MS"/>
                          <a:cs typeface="Calibri"/>
                        </a:rPr>
                        <a:t>Our Changing Weather</a:t>
                      </a:r>
                      <a:r>
                        <a:rPr lang="en-US" sz="900" b="0" i="0" u="none" strike="noStrike" dirty="0">
                          <a:solidFill>
                            <a:schemeClr val="tx1"/>
                          </a:solidFill>
                          <a:effectLst/>
                          <a:latin typeface="Trebuchet MS"/>
                          <a:cs typeface="Calibri"/>
                        </a:rPr>
                        <a:t> (taught as a science topic)</a:t>
                      </a:r>
                    </a:p>
                  </a:txBody>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mn-lt"/>
                          <a:cs typeface="Calibri"/>
                        </a:rPr>
                        <a:t>Our Changing Weather</a:t>
                      </a:r>
                      <a:r>
                        <a:rPr lang="en-US" sz="900" b="0" i="0" u="none" strike="noStrike" dirty="0">
                          <a:solidFill>
                            <a:schemeClr val="tx1"/>
                          </a:solidFill>
                          <a:effectLst/>
                          <a:latin typeface="+mn-lt"/>
                          <a:cs typeface="Calibri"/>
                        </a:rPr>
                        <a:t> (taught as a science topic)</a:t>
                      </a:r>
                    </a:p>
                    <a:p>
                      <a:pPr algn="ctr"/>
                      <a:endParaRPr lang="en-US" sz="900" b="0" i="0" u="none" strike="noStrike" dirty="0">
                        <a:solidFill>
                          <a:schemeClr val="tx1"/>
                        </a:solidFill>
                        <a:effectLst/>
                        <a:latin typeface="Trebuchet MS"/>
                        <a:cs typeface="Calibri"/>
                      </a:endParaRPr>
                    </a:p>
                  </a:txBody>
                  <a:tcPr/>
                </a:tc>
                <a:tc hMerge="1">
                  <a:txBody>
                    <a:bodyPr/>
                    <a:lstStyle/>
                    <a:p>
                      <a:pPr algn="l"/>
                      <a:endParaRPr lang="en-US" sz="900" b="0" i="0" u="none" strike="noStrike" dirty="0">
                        <a:solidFill>
                          <a:srgbClr val="000000"/>
                        </a:solidFill>
                        <a:effectLst/>
                        <a:latin typeface="Trebuchet MS"/>
                        <a:cs typeface="Calibri"/>
                      </a:endParaRPr>
                    </a:p>
                  </a:txBody>
                  <a:tcPr/>
                </a:tc>
                <a:tc gridSpan="2">
                  <a:txBody>
                    <a:bodyPr/>
                    <a:lstStyle/>
                    <a:p>
                      <a:pPr lvl="0" algn="ctr">
                        <a:lnSpc>
                          <a:spcPct val="100000"/>
                        </a:lnSpc>
                        <a:spcBef>
                          <a:spcPts val="0"/>
                        </a:spcBef>
                        <a:spcAft>
                          <a:spcPts val="0"/>
                        </a:spcAft>
                        <a:buNone/>
                      </a:pPr>
                      <a:r>
                        <a:rPr lang="en-GB" sz="900" b="1" i="0" u="none" strike="noStrike" noProof="0" dirty="0">
                          <a:solidFill>
                            <a:schemeClr val="tx1"/>
                          </a:solidFill>
                          <a:highlight>
                            <a:srgbClr val="00FF00"/>
                          </a:highlight>
                          <a:latin typeface="Trebuchet MS"/>
                        </a:rPr>
                        <a:t>Our Incredible Islands</a:t>
                      </a:r>
                    </a:p>
                    <a:p>
                      <a:pPr lvl="0" algn="ctr">
                        <a:lnSpc>
                          <a:spcPct val="100000"/>
                        </a:lnSpc>
                        <a:spcBef>
                          <a:spcPts val="0"/>
                        </a:spcBef>
                        <a:spcAft>
                          <a:spcPts val="0"/>
                        </a:spcAft>
                        <a:buNone/>
                      </a:pPr>
                      <a:r>
                        <a:rPr lang="en-GB" sz="900" b="0" i="0" u="none" strike="noStrike" noProof="0" dirty="0">
                          <a:solidFill>
                            <a:schemeClr val="tx1"/>
                          </a:solidFill>
                          <a:latin typeface="Trebuchet MS"/>
                        </a:rPr>
                        <a:t>A whistle stop tour of the United Kingdom, with a focussed study of the Island of “Struay”- and how this compares to East Leake.</a:t>
                      </a:r>
                      <a:endParaRPr lang="en-GB" b="0" dirty="0">
                        <a:solidFill>
                          <a:schemeClr val="tx1"/>
                        </a:solidFill>
                        <a:latin typeface="Trebuchet MS"/>
                      </a:endParaRPr>
                    </a:p>
                  </a:txBody>
                  <a:tcPr/>
                </a:tc>
                <a:tc hMerge="1">
                  <a:txBody>
                    <a:bodyPr/>
                    <a:lstStyle/>
                    <a:p>
                      <a:pPr lvl="0" algn="l">
                        <a:lnSpc>
                          <a:spcPct val="100000"/>
                        </a:lnSpc>
                        <a:spcBef>
                          <a:spcPts val="0"/>
                        </a:spcBef>
                        <a:spcAft>
                          <a:spcPts val="0"/>
                        </a:spcAft>
                        <a:buNone/>
                      </a:pPr>
                      <a:endParaRPr lang="en-GB" b="0">
                        <a:latin typeface="Trebuchet MS"/>
                      </a:endParaRPr>
                    </a:p>
                  </a:txBody>
                  <a:tcPr/>
                </a:tc>
                <a:extLst>
                  <a:ext uri="{0D108BD9-81ED-4DB2-BD59-A6C34878D82A}">
                    <a16:rowId xmlns:a16="http://schemas.microsoft.com/office/drawing/2014/main" val="1613906559"/>
                  </a:ext>
                </a:extLst>
              </a:tr>
              <a:tr h="453085">
                <a:tc>
                  <a:txBody>
                    <a:bodyPr/>
                    <a:lstStyle/>
                    <a:p>
                      <a:r>
                        <a:rPr lang="en-US" sz="900" b="1" dirty="0">
                          <a:solidFill>
                            <a:schemeClr val="tx1"/>
                          </a:solidFill>
                          <a:latin typeface="Calibri"/>
                          <a:cs typeface="Calibri"/>
                        </a:rPr>
                        <a:t>Y2</a:t>
                      </a:r>
                      <a:endParaRPr lang="en-GB" sz="900" b="1" dirty="0">
                        <a:solidFill>
                          <a:schemeClr val="tx1"/>
                        </a:solidFill>
                        <a:latin typeface="Calibri"/>
                        <a:cs typeface="Calibri"/>
                      </a:endParaRPr>
                    </a:p>
                  </a:txBody>
                  <a:tcPr/>
                </a:tc>
                <a:tc>
                  <a:txBody>
                    <a:bodyPr/>
                    <a:lstStyle/>
                    <a:p>
                      <a:pPr algn="ctr"/>
                      <a:r>
                        <a:rPr lang="en-US" sz="900" b="1" i="0" u="none" strike="noStrike" dirty="0">
                          <a:solidFill>
                            <a:schemeClr val="tx1"/>
                          </a:solidFill>
                          <a:effectLst/>
                          <a:highlight>
                            <a:srgbClr val="00FF00"/>
                          </a:highlight>
                          <a:latin typeface="Trebuchet MS"/>
                          <a:cs typeface="Calibri"/>
                        </a:rPr>
                        <a:t>Explorers</a:t>
                      </a:r>
                      <a:r>
                        <a:rPr lang="en-US" sz="900" b="1" i="0" u="none" strike="noStrike" dirty="0">
                          <a:solidFill>
                            <a:schemeClr val="tx1"/>
                          </a:solidFill>
                          <a:effectLst/>
                          <a:latin typeface="Trebuchet MS"/>
                          <a:cs typeface="Calibri"/>
                        </a:rPr>
                        <a:t> </a:t>
                      </a:r>
                      <a:endParaRPr lang="en-US" sz="900" b="0" i="0" u="none" strike="noStrike" dirty="0">
                        <a:solidFill>
                          <a:schemeClr val="tx1"/>
                        </a:solidFill>
                        <a:effectLst/>
                        <a:latin typeface="Trebuchet MS"/>
                        <a:cs typeface="Calibri"/>
                      </a:endParaRPr>
                    </a:p>
                    <a:p>
                      <a:pPr algn="ctr"/>
                      <a:r>
                        <a:rPr lang="en-US" sz="900" b="0" i="0" u="none" strike="noStrike" dirty="0">
                          <a:solidFill>
                            <a:schemeClr val="tx1"/>
                          </a:solidFill>
                          <a:effectLst/>
                          <a:latin typeface="Trebuchet MS"/>
                          <a:cs typeface="Calibri"/>
                        </a:rPr>
                        <a:t>The world’s oceans and continents – with a “trip” to  Australia, Japan and Kenya.</a:t>
                      </a:r>
                    </a:p>
                  </a:txBody>
                  <a:tcPr/>
                </a:tc>
                <a:tc gridSpan="2">
                  <a:txBody>
                    <a:bodyPr/>
                    <a:lstStyle/>
                    <a:p>
                      <a:pPr algn="ctr"/>
                      <a:endParaRPr lang="en-GB" dirty="0">
                        <a:solidFill>
                          <a:schemeClr val="tx1"/>
                        </a:solidFill>
                      </a:endParaRPr>
                    </a:p>
                  </a:txBody>
                  <a:tcPr/>
                </a:tc>
                <a:tc hMerge="1">
                  <a:txBody>
                    <a:bodyPr/>
                    <a:lstStyle/>
                    <a:p>
                      <a:pPr algn="l"/>
                      <a:endParaRPr lang="en-US" sz="900" b="0" i="0" u="none" strike="noStrike" dirty="0">
                        <a:solidFill>
                          <a:srgbClr val="000000"/>
                        </a:solidFill>
                        <a:effectLst/>
                        <a:latin typeface="Trebuchet MS"/>
                        <a:cs typeface="Calibri"/>
                      </a:endParaRPr>
                    </a:p>
                  </a:txBody>
                  <a:tcPr/>
                </a:tc>
                <a:tc gridSpan="2">
                  <a:txBody>
                    <a:bodyPr/>
                    <a:lstStyle/>
                    <a:p>
                      <a:pPr algn="ctr"/>
                      <a:r>
                        <a:rPr lang="en-US" sz="900" b="1" i="0" u="none" strike="noStrike" dirty="0">
                          <a:solidFill>
                            <a:schemeClr val="tx1"/>
                          </a:solidFill>
                          <a:effectLst/>
                          <a:highlight>
                            <a:srgbClr val="00FF00"/>
                          </a:highlight>
                          <a:latin typeface="Trebuchet MS"/>
                          <a:cs typeface="Calibri"/>
                        </a:rPr>
                        <a:t>Wish You Were Here</a:t>
                      </a:r>
                    </a:p>
                    <a:p>
                      <a:pPr algn="ctr"/>
                      <a:r>
                        <a:rPr lang="en-US" sz="900" b="0" i="0" u="none" strike="noStrike" dirty="0">
                          <a:solidFill>
                            <a:schemeClr val="tx1"/>
                          </a:solidFill>
                          <a:effectLst/>
                          <a:latin typeface="Trebuchet MS"/>
                          <a:cs typeface="Calibri"/>
                        </a:rPr>
                        <a:t>An historical and geographical study of the British seaside. </a:t>
                      </a:r>
                    </a:p>
                  </a:txBody>
                  <a:tcPr/>
                </a:tc>
                <a:tc hMerge="1">
                  <a:txBody>
                    <a:bodyPr/>
                    <a:lstStyle/>
                    <a:p>
                      <a:pPr algn="l"/>
                      <a:endParaRPr lang="en-US" sz="900" b="0" i="0" u="none" strike="noStrike" dirty="0">
                        <a:solidFill>
                          <a:srgbClr val="000000"/>
                        </a:solidFill>
                        <a:effectLst/>
                        <a:latin typeface="Trebuchet MS"/>
                        <a:cs typeface="Calibri"/>
                      </a:endParaRPr>
                    </a:p>
                  </a:txBody>
                  <a:tcPr/>
                </a:tc>
                <a:extLst>
                  <a:ext uri="{0D108BD9-81ED-4DB2-BD59-A6C34878D82A}">
                    <a16:rowId xmlns:a16="http://schemas.microsoft.com/office/drawing/2014/main" val="1913300206"/>
                  </a:ext>
                </a:extLst>
              </a:tr>
              <a:tr h="562642">
                <a:tc>
                  <a:txBody>
                    <a:bodyPr/>
                    <a:lstStyle/>
                    <a:p>
                      <a:r>
                        <a:rPr lang="en-US" sz="900" b="1" dirty="0">
                          <a:solidFill>
                            <a:schemeClr val="tx1"/>
                          </a:solidFill>
                          <a:latin typeface="Calibri"/>
                          <a:cs typeface="Calibri"/>
                        </a:rPr>
                        <a:t>Y3</a:t>
                      </a:r>
                      <a:endParaRPr lang="en-GB" sz="900" b="1">
                        <a:solidFill>
                          <a:schemeClr val="tx1"/>
                        </a:solidFill>
                        <a:latin typeface="Calibri"/>
                        <a:cs typeface="Calibri"/>
                      </a:endParaRPr>
                    </a:p>
                  </a:txBody>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900" b="1" dirty="0">
                          <a:solidFill>
                            <a:schemeClr val="tx1"/>
                          </a:solidFill>
                          <a:latin typeface="Trebuchet MS"/>
                          <a:cs typeface="Calibri"/>
                        </a:rPr>
                        <a:t>The Land Before Time: Stone Age to Iron Age</a:t>
                      </a:r>
                    </a:p>
                    <a:p>
                      <a:pPr marL="0" marR="0" lvl="0" indent="0" algn="ctr" rtl="0" eaLnBrk="1" fontAlgn="auto" latinLnBrk="0" hangingPunct="1">
                        <a:lnSpc>
                          <a:spcPct val="100000"/>
                        </a:lnSpc>
                        <a:spcBef>
                          <a:spcPts val="0"/>
                        </a:spcBef>
                        <a:spcAft>
                          <a:spcPts val="0"/>
                        </a:spcAft>
                        <a:buClrTx/>
                        <a:buSzTx/>
                        <a:buFontTx/>
                        <a:buNone/>
                      </a:pPr>
                      <a:r>
                        <a:rPr lang="en-GB" sz="900" b="0" dirty="0">
                          <a:solidFill>
                            <a:schemeClr val="tx1"/>
                          </a:solidFill>
                          <a:latin typeface="Trebuchet MS"/>
                          <a:cs typeface="Calibri"/>
                        </a:rPr>
                        <a:t>A focus on settlement</a:t>
                      </a:r>
                      <a:r>
                        <a:rPr lang="en-GB" sz="900" b="0" baseline="0" dirty="0">
                          <a:solidFill>
                            <a:schemeClr val="tx1"/>
                          </a:solidFill>
                          <a:latin typeface="Trebuchet MS"/>
                          <a:cs typeface="Calibri"/>
                        </a:rPr>
                        <a:t> and land use.</a:t>
                      </a:r>
                    </a:p>
                    <a:p>
                      <a:pPr marL="0" marR="0" lvl="0" indent="0" algn="ctr" rtl="0" eaLnBrk="1" fontAlgn="auto" latinLnBrk="0" hangingPunct="1">
                        <a:lnSpc>
                          <a:spcPct val="100000"/>
                        </a:lnSpc>
                        <a:spcBef>
                          <a:spcPts val="0"/>
                        </a:spcBef>
                        <a:spcAft>
                          <a:spcPts val="0"/>
                        </a:spcAft>
                        <a:buClrTx/>
                        <a:buSzTx/>
                        <a:buFontTx/>
                        <a:buNone/>
                      </a:pPr>
                      <a:r>
                        <a:rPr lang="en-GB" sz="900" b="1" dirty="0">
                          <a:solidFill>
                            <a:schemeClr val="tx1"/>
                          </a:solidFill>
                          <a:latin typeface="Trebuchet MS"/>
                          <a:cs typeface="Calibri"/>
                        </a:rPr>
                        <a:t>Forest School Experience </a:t>
                      </a:r>
                      <a:endParaRPr lang="en-US" b="1" dirty="0">
                        <a:solidFill>
                          <a:schemeClr val="tx1"/>
                        </a:solidFill>
                        <a:latin typeface="Trebuchet MS"/>
                        <a:cs typeface="Calibri"/>
                      </a:endParaRPr>
                    </a:p>
                  </a:txBody>
                  <a:tcPr/>
                </a:tc>
                <a:tc gridSpan="2">
                  <a:txBody>
                    <a:bodyPr/>
                    <a:lstStyle/>
                    <a:p>
                      <a:pPr marL="0" marR="0" lvl="0" indent="0" algn="ctr" rtl="0" eaLnBrk="1" fontAlgn="auto" latinLnBrk="0" hangingPunct="1">
                        <a:lnSpc>
                          <a:spcPct val="100000"/>
                        </a:lnSpc>
                        <a:spcBef>
                          <a:spcPts val="0"/>
                        </a:spcBef>
                        <a:spcAft>
                          <a:spcPts val="0"/>
                        </a:spcAft>
                        <a:buClrTx/>
                        <a:buSzTx/>
                        <a:buFontTx/>
                        <a:buNone/>
                      </a:pPr>
                      <a:r>
                        <a:rPr lang="en-US" sz="900" b="1" i="0" u="none" strike="noStrike" kern="1200" dirty="0">
                          <a:solidFill>
                            <a:schemeClr val="tx1"/>
                          </a:solidFill>
                          <a:effectLst/>
                          <a:latin typeface="Trebuchet MS"/>
                          <a:ea typeface="+mn-ea"/>
                          <a:cs typeface="Calibri"/>
                        </a:rPr>
                        <a:t>Tomb Raiders</a:t>
                      </a:r>
                    </a:p>
                    <a:p>
                      <a:pPr marL="0" marR="0" lvl="0" indent="0" algn="ctr" rtl="0" eaLnBrk="1" fontAlgn="auto" latinLnBrk="0" hangingPunct="1">
                        <a:lnSpc>
                          <a:spcPct val="100000"/>
                        </a:lnSpc>
                        <a:spcBef>
                          <a:spcPts val="0"/>
                        </a:spcBef>
                        <a:spcAft>
                          <a:spcPts val="0"/>
                        </a:spcAft>
                        <a:buClrTx/>
                        <a:buSzTx/>
                        <a:buFontTx/>
                        <a:buNone/>
                      </a:pPr>
                      <a:r>
                        <a:rPr lang="en-US" sz="900" b="0" i="0" u="none" strike="noStrike" kern="1200" dirty="0">
                          <a:solidFill>
                            <a:schemeClr val="tx1"/>
                          </a:solidFill>
                          <a:effectLst/>
                          <a:latin typeface="Trebuchet MS"/>
                          <a:ea typeface="+mn-ea"/>
                          <a:cs typeface="Calibri"/>
                        </a:rPr>
                        <a:t>How the Nile influenced the development of Egyptian life.</a:t>
                      </a:r>
                    </a:p>
                    <a:p>
                      <a:pPr marL="0" marR="0" lvl="0" indent="0" algn="ctr" rtl="0" eaLnBrk="1" fontAlgn="auto" latinLnBrk="0" hangingPunct="1">
                        <a:lnSpc>
                          <a:spcPct val="100000"/>
                        </a:lnSpc>
                        <a:spcBef>
                          <a:spcPts val="0"/>
                        </a:spcBef>
                        <a:spcAft>
                          <a:spcPts val="0"/>
                        </a:spcAft>
                        <a:buClrTx/>
                        <a:buSzTx/>
                        <a:buFontTx/>
                        <a:buNone/>
                      </a:pPr>
                      <a:r>
                        <a:rPr lang="en-US" sz="900" b="1" i="0" u="none" strike="noStrike" kern="1200" dirty="0">
                          <a:solidFill>
                            <a:schemeClr val="tx1"/>
                          </a:solidFill>
                          <a:effectLst/>
                          <a:latin typeface="Trebuchet MS"/>
                          <a:ea typeface="+mn-ea"/>
                          <a:cs typeface="Calibri"/>
                        </a:rPr>
                        <a:t>Forest School Experience</a:t>
                      </a:r>
                    </a:p>
                  </a:txBody>
                  <a:tcPr/>
                </a:tc>
                <a:tc hMerge="1">
                  <a:txBody>
                    <a:bodyPr/>
                    <a:lstStyle/>
                    <a:p>
                      <a:pPr marL="0" marR="0" lvl="0" indent="0" algn="l" rtl="0" eaLnBrk="1" fontAlgn="auto" latinLnBrk="0" hangingPunct="1">
                        <a:lnSpc>
                          <a:spcPct val="100000"/>
                        </a:lnSpc>
                        <a:spcBef>
                          <a:spcPts val="0"/>
                        </a:spcBef>
                        <a:spcAft>
                          <a:spcPts val="0"/>
                        </a:spcAft>
                        <a:buClrTx/>
                        <a:buSzTx/>
                        <a:buFontTx/>
                        <a:buNone/>
                      </a:pPr>
                      <a:endParaRPr lang="en-US" sz="900" b="1" i="0" u="none" strike="noStrike" kern="1200" dirty="0">
                        <a:solidFill>
                          <a:schemeClr val="dk1"/>
                        </a:solidFill>
                        <a:effectLst/>
                        <a:latin typeface="Trebuchet MS"/>
                        <a:ea typeface="+mn-ea"/>
                        <a:cs typeface="Calibri"/>
                      </a:endParaRPr>
                    </a:p>
                  </a:txBody>
                  <a:tcPr/>
                </a:tc>
                <a:tc gridSpan="2">
                  <a:txBody>
                    <a:bodyPr/>
                    <a:lstStyle/>
                    <a:p>
                      <a:pPr lvl="0" algn="ctr">
                        <a:buNone/>
                      </a:pPr>
                      <a:r>
                        <a:rPr lang="en-GB" sz="900" b="1" dirty="0">
                          <a:solidFill>
                            <a:schemeClr val="tx1"/>
                          </a:solidFill>
                          <a:highlight>
                            <a:srgbClr val="00FF00"/>
                          </a:highlight>
                          <a:latin typeface="Trebuchet MS"/>
                          <a:cs typeface="Calibri"/>
                        </a:rPr>
                        <a:t>Where the Wild Things are!</a:t>
                      </a:r>
                      <a:endParaRPr lang="en-GB" sz="900" b="0" dirty="0">
                        <a:solidFill>
                          <a:schemeClr val="tx1"/>
                        </a:solidFill>
                        <a:highlight>
                          <a:srgbClr val="00FF00"/>
                        </a:highlight>
                        <a:latin typeface="Trebuchet MS"/>
                        <a:cs typeface="Calibri"/>
                      </a:endParaRPr>
                    </a:p>
                    <a:p>
                      <a:pPr lvl="0" algn="ctr">
                        <a:buNone/>
                      </a:pPr>
                      <a:r>
                        <a:rPr lang="en-GB" sz="900" b="0" dirty="0">
                          <a:solidFill>
                            <a:schemeClr val="tx1"/>
                          </a:solidFill>
                          <a:latin typeface="Trebuchet MS"/>
                          <a:cs typeface="Calibri"/>
                        </a:rPr>
                        <a:t>A comparison of East Leake “Forest” and the Amazon rainforest.</a:t>
                      </a:r>
                    </a:p>
                    <a:p>
                      <a:pPr lvl="0" algn="ctr">
                        <a:buNone/>
                      </a:pPr>
                      <a:r>
                        <a:rPr lang="en-GB" sz="900" b="1" dirty="0">
                          <a:solidFill>
                            <a:schemeClr val="tx1"/>
                          </a:solidFill>
                          <a:latin typeface="Trebuchet MS"/>
                          <a:cs typeface="Calibri"/>
                        </a:rPr>
                        <a:t>Forest School Experience </a:t>
                      </a:r>
                    </a:p>
                  </a:txBody>
                  <a:tcPr/>
                </a:tc>
                <a:tc hMerge="1">
                  <a:txBody>
                    <a:bodyPr/>
                    <a:lstStyle/>
                    <a:p>
                      <a:endParaRPr lang="en-GB" sz="900" b="0" dirty="0">
                        <a:latin typeface="Trebuchet MS"/>
                        <a:cs typeface="Calibri"/>
                      </a:endParaRPr>
                    </a:p>
                  </a:txBody>
                  <a:tcPr/>
                </a:tc>
                <a:extLst>
                  <a:ext uri="{0D108BD9-81ED-4DB2-BD59-A6C34878D82A}">
                    <a16:rowId xmlns:a16="http://schemas.microsoft.com/office/drawing/2014/main" val="1177392577"/>
                  </a:ext>
                </a:extLst>
              </a:tr>
              <a:tr h="562642">
                <a:tc>
                  <a:txBody>
                    <a:bodyPr/>
                    <a:lstStyle/>
                    <a:p>
                      <a:r>
                        <a:rPr lang="en-US" sz="900" b="1" dirty="0">
                          <a:solidFill>
                            <a:schemeClr val="tx1"/>
                          </a:solidFill>
                          <a:latin typeface="Calibri"/>
                          <a:cs typeface="Calibri"/>
                        </a:rPr>
                        <a:t>Y4</a:t>
                      </a:r>
                      <a:endParaRPr lang="en-GB" sz="900" b="1">
                        <a:solidFill>
                          <a:schemeClr val="tx1"/>
                        </a:solidFill>
                        <a:latin typeface="Calibri"/>
                        <a:cs typeface="Calibri"/>
                      </a:endParaRPr>
                    </a:p>
                  </a:txBody>
                  <a:tcPr/>
                </a:tc>
                <a:tc>
                  <a:txBody>
                    <a:bodyPr/>
                    <a:lstStyle/>
                    <a:p>
                      <a:pPr algn="ctr"/>
                      <a:r>
                        <a:rPr lang="en-GB" sz="900" b="1" dirty="0">
                          <a:solidFill>
                            <a:schemeClr val="tx1"/>
                          </a:solidFill>
                          <a:highlight>
                            <a:srgbClr val="00FF00"/>
                          </a:highlight>
                          <a:latin typeface="Trebuchet MS"/>
                          <a:cs typeface="Calibri"/>
                        </a:rPr>
                        <a:t>Mediterranean Mission</a:t>
                      </a:r>
                    </a:p>
                    <a:p>
                      <a:pPr algn="ctr"/>
                      <a:r>
                        <a:rPr lang="en-GB" sz="900" b="0" dirty="0">
                          <a:solidFill>
                            <a:schemeClr val="tx1"/>
                          </a:solidFill>
                          <a:latin typeface="Trebuchet MS"/>
                          <a:cs typeface="Calibri"/>
                        </a:rPr>
                        <a:t>The countries and cities of Europe with a focussed study of a region in Italy- including key aspects of physical geography: volcanoes and earthquakes.</a:t>
                      </a: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900" b="1" dirty="0">
                          <a:solidFill>
                            <a:schemeClr val="tx1"/>
                          </a:solidFill>
                          <a:latin typeface="Trebuchet MS"/>
                          <a:cs typeface="Calibri"/>
                        </a:rPr>
                        <a:t>Romans</a:t>
                      </a:r>
                      <a:r>
                        <a:rPr lang="en-GB" sz="900" b="1" baseline="0" dirty="0">
                          <a:solidFill>
                            <a:schemeClr val="tx1"/>
                          </a:solidFill>
                          <a:latin typeface="Trebuchet MS"/>
                          <a:cs typeface="Calibri"/>
                        </a:rPr>
                        <a:t> on the Rampage</a:t>
                      </a:r>
                    </a:p>
                    <a:p>
                      <a:pPr marL="0" marR="0" lvl="0" indent="0" algn="ctr" defTabSz="457200" rtl="0" eaLnBrk="1" fontAlgn="auto" latinLnBrk="0" hangingPunct="1">
                        <a:lnSpc>
                          <a:spcPct val="100000"/>
                        </a:lnSpc>
                        <a:spcBef>
                          <a:spcPts val="0"/>
                        </a:spcBef>
                        <a:spcAft>
                          <a:spcPts val="0"/>
                        </a:spcAft>
                        <a:buClrTx/>
                        <a:buSzTx/>
                        <a:buFontTx/>
                        <a:buNone/>
                        <a:tabLst/>
                        <a:defRPr/>
                      </a:pPr>
                      <a:r>
                        <a:rPr lang="en-GB" sz="900" b="0" baseline="0" dirty="0">
                          <a:solidFill>
                            <a:schemeClr val="tx1"/>
                          </a:solidFill>
                          <a:latin typeface="Trebuchet MS"/>
                          <a:cs typeface="Calibri"/>
                        </a:rPr>
                        <a:t>Castleton field visit. How do we get there? What is it like? Why did the Romans settle here?</a:t>
                      </a:r>
                      <a:endParaRPr lang="en-GB" sz="900" b="0" dirty="0">
                        <a:solidFill>
                          <a:schemeClr val="tx1"/>
                        </a:solidFill>
                        <a:latin typeface="Trebuchet MS"/>
                        <a:cs typeface="Calibri"/>
                      </a:endParaRP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900" b="0" dirty="0">
                        <a:latin typeface="Trebuchet MS"/>
                        <a:cs typeface="Calibri"/>
                      </a:endParaRPr>
                    </a:p>
                  </a:txBody>
                  <a:tcP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900" b="1" i="0" u="none" strike="noStrike" kern="1200" dirty="0">
                          <a:solidFill>
                            <a:schemeClr val="tx1"/>
                          </a:solidFill>
                          <a:effectLst/>
                          <a:highlight>
                            <a:srgbClr val="00FF00"/>
                          </a:highlight>
                          <a:latin typeface="Trebuchet MS"/>
                          <a:ea typeface="+mn-ea"/>
                          <a:cs typeface="Calibri"/>
                        </a:rPr>
                        <a:t>East Leake Local Study</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b="0" i="0" u="none" strike="noStrike" kern="1200" dirty="0">
                          <a:solidFill>
                            <a:schemeClr val="tx1"/>
                          </a:solidFill>
                          <a:effectLst/>
                          <a:latin typeface="Trebuchet MS"/>
                          <a:ea typeface="+mn-ea"/>
                          <a:cs typeface="Calibri"/>
                        </a:rPr>
                        <a:t>Why do people choose to live in East Leake? A study of the village in its regional context of the East Midlands. Focus on trade and transport.</a:t>
                      </a: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900" b="0" i="0" u="none" strike="noStrike" kern="1200" dirty="0">
                        <a:solidFill>
                          <a:schemeClr val="dk1"/>
                        </a:solidFill>
                        <a:effectLst/>
                        <a:latin typeface="Trebuchet MS"/>
                        <a:ea typeface="+mn-ea"/>
                        <a:cs typeface="Calibri"/>
                      </a:endParaRPr>
                    </a:p>
                  </a:txBody>
                  <a:tcPr/>
                </a:tc>
                <a:extLst>
                  <a:ext uri="{0D108BD9-81ED-4DB2-BD59-A6C34878D82A}">
                    <a16:rowId xmlns:a16="http://schemas.microsoft.com/office/drawing/2014/main" val="3804937779"/>
                  </a:ext>
                </a:extLst>
              </a:tr>
              <a:tr h="562642">
                <a:tc>
                  <a:txBody>
                    <a:bodyPr/>
                    <a:lstStyle/>
                    <a:p>
                      <a:r>
                        <a:rPr lang="en-US" sz="900" b="1" dirty="0">
                          <a:solidFill>
                            <a:schemeClr val="tx1"/>
                          </a:solidFill>
                          <a:latin typeface="Calibri"/>
                          <a:cs typeface="Calibri"/>
                        </a:rPr>
                        <a:t>Y5</a:t>
                      </a:r>
                      <a:endParaRPr lang="en-GB" sz="900" b="1">
                        <a:solidFill>
                          <a:schemeClr val="tx1"/>
                        </a:solidFill>
                        <a:latin typeface="Calibri"/>
                        <a:cs typeface="Calibri"/>
                      </a:endParaRPr>
                    </a:p>
                  </a:txBody>
                  <a:tcPr/>
                </a:tc>
                <a:tc>
                  <a:txBody>
                    <a:bodyPr/>
                    <a:lstStyle/>
                    <a:p>
                      <a:pPr lvl="0" algn="ctr">
                        <a:lnSpc>
                          <a:spcPct val="100000"/>
                        </a:lnSpc>
                        <a:spcBef>
                          <a:spcPts val="0"/>
                        </a:spcBef>
                        <a:spcAft>
                          <a:spcPts val="0"/>
                        </a:spcAft>
                        <a:buNone/>
                      </a:pPr>
                      <a:r>
                        <a:rPr lang="en-US" sz="900" b="1" i="0" u="none" strike="noStrike" noProof="0" dirty="0">
                          <a:solidFill>
                            <a:schemeClr val="tx1"/>
                          </a:solidFill>
                          <a:highlight>
                            <a:srgbClr val="00FF00"/>
                          </a:highlight>
                          <a:latin typeface="Trebuchet MS"/>
                        </a:rPr>
                        <a:t>Rivers, Mountains and Islands</a:t>
                      </a:r>
                      <a:r>
                        <a:rPr lang="en-US" sz="900" b="0" i="0" u="none" strike="noStrike" noProof="0" dirty="0">
                          <a:solidFill>
                            <a:schemeClr val="tx1"/>
                          </a:solidFill>
                          <a:highlight>
                            <a:srgbClr val="00FF00"/>
                          </a:highlight>
                          <a:latin typeface="Trebuchet MS"/>
                        </a:rPr>
                        <a:t> </a:t>
                      </a:r>
                    </a:p>
                    <a:p>
                      <a:pPr lvl="0" algn="ctr">
                        <a:lnSpc>
                          <a:spcPct val="100000"/>
                        </a:lnSpc>
                        <a:spcBef>
                          <a:spcPts val="0"/>
                        </a:spcBef>
                        <a:spcAft>
                          <a:spcPts val="0"/>
                        </a:spcAft>
                        <a:buNone/>
                      </a:pPr>
                      <a:r>
                        <a:rPr lang="en-US" sz="900" b="0" i="0" u="none" strike="noStrike" noProof="0" dirty="0">
                          <a:solidFill>
                            <a:schemeClr val="tx1"/>
                          </a:solidFill>
                          <a:latin typeface="Trebuchet MS"/>
                        </a:rPr>
                        <a:t>A local, regional and national and international view of these features and how they influence people's lives.</a:t>
                      </a:r>
                      <a:r>
                        <a:rPr lang="en-US" sz="900" b="0" i="0" u="none" strike="noStrike" baseline="0" noProof="0" dirty="0">
                          <a:solidFill>
                            <a:schemeClr val="tx1"/>
                          </a:solidFill>
                          <a:latin typeface="Trebuchet MS"/>
                        </a:rPr>
                        <a:t> </a:t>
                      </a:r>
                      <a:endParaRPr lang="en-US" sz="900" b="0" dirty="0">
                        <a:solidFill>
                          <a:schemeClr val="tx1"/>
                        </a:solidFill>
                        <a:latin typeface="Trebuchet MS"/>
                        <a:cs typeface="Calibri"/>
                      </a:endParaRPr>
                    </a:p>
                  </a:txBody>
                  <a:tcPr/>
                </a:tc>
                <a:tc gridSpan="2">
                  <a:txBody>
                    <a:bodyPr/>
                    <a:lstStyle/>
                    <a:p>
                      <a:pPr algn="ctr"/>
                      <a:r>
                        <a:rPr lang="en-US" sz="900" b="1" dirty="0">
                          <a:solidFill>
                            <a:schemeClr val="tx1"/>
                          </a:solidFill>
                        </a:rPr>
                        <a:t>Raiders and Settlers</a:t>
                      </a:r>
                    </a:p>
                    <a:p>
                      <a:pPr algn="ctr"/>
                      <a:r>
                        <a:rPr lang="en-US" sz="900" b="0" dirty="0">
                          <a:solidFill>
                            <a:schemeClr val="tx1"/>
                          </a:solidFill>
                        </a:rPr>
                        <a:t>The</a:t>
                      </a:r>
                      <a:r>
                        <a:rPr lang="en-US" sz="900" b="0" baseline="0" dirty="0">
                          <a:solidFill>
                            <a:schemeClr val="tx1"/>
                          </a:solidFill>
                        </a:rPr>
                        <a:t> historical legacy of Modern Britain’s regions and why different groups decided to settle/invade here. (Romans, Angles and Saxons and Vikings.) </a:t>
                      </a:r>
                      <a:endParaRPr lang="en-US" sz="900" dirty="0">
                        <a:solidFill>
                          <a:schemeClr val="tx1"/>
                        </a:solidFill>
                      </a:endParaRPr>
                    </a:p>
                  </a:txBody>
                  <a:tcPr/>
                </a:tc>
                <a:tc hMerge="1">
                  <a:txBody>
                    <a:bodyPr/>
                    <a:lstStyle/>
                    <a:p>
                      <a:pPr algn="l"/>
                      <a:endParaRPr lang="en-US" sz="900" dirty="0"/>
                    </a:p>
                  </a:txBody>
                  <a:tcPr/>
                </a:tc>
                <a:tc gridSpan="2">
                  <a:txBody>
                    <a:bodyPr/>
                    <a:lstStyle/>
                    <a:p>
                      <a:pPr algn="ctr"/>
                      <a:r>
                        <a:rPr lang="en-GB" sz="900" b="1" dirty="0">
                          <a:solidFill>
                            <a:schemeClr val="tx1"/>
                          </a:solidFill>
                        </a:rPr>
                        <a:t>Marvellous Mayans </a:t>
                      </a:r>
                    </a:p>
                    <a:p>
                      <a:pPr algn="ctr"/>
                      <a:r>
                        <a:rPr lang="en-GB" sz="900" b="0" dirty="0">
                          <a:solidFill>
                            <a:schemeClr val="tx1"/>
                          </a:solidFill>
                        </a:rPr>
                        <a:t>Food</a:t>
                      </a:r>
                      <a:r>
                        <a:rPr lang="en-GB" sz="900" b="0" baseline="0" dirty="0">
                          <a:solidFill>
                            <a:schemeClr val="tx1"/>
                          </a:solidFill>
                        </a:rPr>
                        <a:t> and farming techniques of the Mayan people.</a:t>
                      </a:r>
                      <a:endParaRPr lang="en-GB" sz="900" b="0" dirty="0">
                        <a:solidFill>
                          <a:schemeClr val="tx1"/>
                        </a:solidFill>
                      </a:endParaRPr>
                    </a:p>
                  </a:txBody>
                  <a:tcPr/>
                </a:tc>
                <a:tc hMerge="1">
                  <a:txBody>
                    <a:bodyPr/>
                    <a:lstStyle/>
                    <a:p>
                      <a:pPr algn="l"/>
                      <a:endParaRPr lang="en-US" sz="900" b="0" i="0" u="none" strike="noStrike" dirty="0">
                        <a:solidFill>
                          <a:srgbClr val="000000"/>
                        </a:solidFill>
                        <a:effectLst/>
                        <a:latin typeface="Trebuchet MS"/>
                        <a:cs typeface="Calibri"/>
                      </a:endParaRPr>
                    </a:p>
                  </a:txBody>
                  <a:tcPr/>
                </a:tc>
                <a:extLst>
                  <a:ext uri="{0D108BD9-81ED-4DB2-BD59-A6C34878D82A}">
                    <a16:rowId xmlns:a16="http://schemas.microsoft.com/office/drawing/2014/main" val="3665661890"/>
                  </a:ext>
                </a:extLst>
              </a:tr>
              <a:tr h="804202">
                <a:tc>
                  <a:txBody>
                    <a:bodyPr/>
                    <a:lstStyle/>
                    <a:p>
                      <a:r>
                        <a:rPr lang="en-US" sz="900" b="1" dirty="0">
                          <a:solidFill>
                            <a:schemeClr val="tx1"/>
                          </a:solidFill>
                          <a:latin typeface="Calibri"/>
                          <a:cs typeface="Calibri"/>
                        </a:rPr>
                        <a:t>Y6</a:t>
                      </a:r>
                      <a:endParaRPr lang="en-GB" sz="900" b="1">
                        <a:solidFill>
                          <a:schemeClr val="tx1"/>
                        </a:solidFill>
                        <a:latin typeface="Calibri"/>
                        <a:cs typeface="Calibri"/>
                      </a:endParaRPr>
                    </a:p>
                  </a:txBody>
                  <a:tcPr/>
                </a:tc>
                <a:tc>
                  <a:txBody>
                    <a:bodyPr/>
                    <a:lstStyle/>
                    <a:p>
                      <a:pPr algn="ctr"/>
                      <a:r>
                        <a:rPr lang="en-GB" sz="900" b="1" dirty="0">
                          <a:solidFill>
                            <a:schemeClr val="tx1"/>
                          </a:solidFill>
                          <a:latin typeface="Trebuchet MS"/>
                          <a:cs typeface="Calibri"/>
                        </a:rPr>
                        <a:t>It’s all Greek to Me!</a:t>
                      </a:r>
                    </a:p>
                    <a:p>
                      <a:pPr algn="ctr"/>
                      <a:r>
                        <a:rPr lang="en-GB" sz="900" b="0" dirty="0">
                          <a:solidFill>
                            <a:schemeClr val="tx1"/>
                          </a:solidFill>
                          <a:latin typeface="Trebuchet MS"/>
                          <a:cs typeface="Calibri"/>
                        </a:rPr>
                        <a:t>How landscape and climate affect lifestyle - </a:t>
                      </a:r>
                      <a:r>
                        <a:rPr lang="en-GB" sz="900" b="0" baseline="0" dirty="0">
                          <a:solidFill>
                            <a:schemeClr val="tx1"/>
                          </a:solidFill>
                          <a:latin typeface="Trebuchet MS"/>
                          <a:cs typeface="Calibri"/>
                        </a:rPr>
                        <a:t>especially food production and harvest. </a:t>
                      </a:r>
                      <a:endParaRPr lang="en-GB" sz="900" b="0" dirty="0">
                        <a:solidFill>
                          <a:schemeClr val="tx1"/>
                        </a:solidFill>
                        <a:latin typeface="Trebuchet MS"/>
                        <a:cs typeface="Calibri"/>
                      </a:endParaRPr>
                    </a:p>
                    <a:p>
                      <a:pPr lvl="0" algn="ctr">
                        <a:buNone/>
                      </a:pPr>
                      <a:r>
                        <a:rPr lang="en-GB" sz="900" b="1" i="0" u="none" strike="noStrike" noProof="0" dirty="0">
                          <a:solidFill>
                            <a:schemeClr val="tx1"/>
                          </a:solidFill>
                          <a:highlight>
                            <a:srgbClr val="00FF00"/>
                          </a:highlight>
                          <a:latin typeface="Trebuchet MS"/>
                        </a:rPr>
                        <a:t>“Should I stay or should I go?”</a:t>
                      </a:r>
                      <a:endParaRPr lang="en-US" sz="900" b="1" i="0" u="none" strike="noStrike" noProof="0" dirty="0">
                        <a:solidFill>
                          <a:schemeClr val="tx1"/>
                        </a:solidFill>
                        <a:highlight>
                          <a:srgbClr val="00FF00"/>
                        </a:highlight>
                      </a:endParaRPr>
                    </a:p>
                    <a:p>
                      <a:pPr lvl="0" algn="ctr">
                        <a:buNone/>
                      </a:pPr>
                      <a:r>
                        <a:rPr lang="en-GB" sz="900" b="0" i="0" u="none" strike="noStrike" noProof="0" dirty="0">
                          <a:solidFill>
                            <a:schemeClr val="tx1"/>
                          </a:solidFill>
                          <a:latin typeface="Trebuchet MS"/>
                        </a:rPr>
                        <a:t>A comparative study of East Leake and Cromer.</a:t>
                      </a:r>
                      <a:endParaRPr lang="en-GB" dirty="0">
                        <a:solidFill>
                          <a:schemeClr val="tx1"/>
                        </a:solidFill>
                      </a:endParaRPr>
                    </a:p>
                  </a:txBody>
                  <a:tcPr/>
                </a:tc>
                <a:tc gridSpan="2">
                  <a:txBody>
                    <a:bodyPr/>
                    <a:lstStyle/>
                    <a:p>
                      <a:pPr lvl="0" algn="ctr">
                        <a:buNone/>
                      </a:pPr>
                      <a:r>
                        <a:rPr lang="en-GB" sz="900" b="1" i="0" u="none" strike="noStrike" noProof="0" dirty="0">
                          <a:solidFill>
                            <a:schemeClr val="tx1"/>
                          </a:solidFill>
                          <a:highlight>
                            <a:srgbClr val="00FF00"/>
                          </a:highlight>
                          <a:latin typeface="Trebuchet MS"/>
                        </a:rPr>
                        <a:t>North and South</a:t>
                      </a:r>
                      <a:endParaRPr lang="en-US" sz="900" b="1" i="0" u="none" strike="noStrike" noProof="0" dirty="0">
                        <a:solidFill>
                          <a:schemeClr val="tx1"/>
                        </a:solidFill>
                        <a:highlight>
                          <a:srgbClr val="00FF00"/>
                        </a:highlight>
                      </a:endParaRPr>
                    </a:p>
                    <a:p>
                      <a:pPr lvl="0" algn="ctr">
                        <a:buNone/>
                      </a:pPr>
                      <a:r>
                        <a:rPr lang="en-GB" sz="900" b="0" i="0" u="none" strike="noStrike" noProof="0" dirty="0">
                          <a:solidFill>
                            <a:schemeClr val="tx1"/>
                          </a:solidFill>
                          <a:latin typeface="Trebuchet MS"/>
                        </a:rPr>
                        <a:t>Environmental, key physical and human geography of the Americas, with a depth study of Brazil and the issues affecting urban and rural communities. </a:t>
                      </a:r>
                      <a:endParaRPr lang="en-GB" sz="900" b="0" dirty="0">
                        <a:solidFill>
                          <a:schemeClr val="tx1"/>
                        </a:solidFill>
                        <a:latin typeface="Trebuchet MS"/>
                        <a:cs typeface="Calibri"/>
                      </a:endParaRPr>
                    </a:p>
                  </a:txBody>
                  <a:tcPr/>
                </a:tc>
                <a:tc hMerge="1">
                  <a:txBody>
                    <a:bodyPr/>
                    <a:lstStyle/>
                    <a:p>
                      <a:pPr lvl="0">
                        <a:buNone/>
                      </a:pPr>
                      <a:endParaRPr lang="en-GB" sz="900" b="0" dirty="0">
                        <a:latin typeface="Trebuchet MS"/>
                        <a:cs typeface="Calibri"/>
                      </a:endParaRPr>
                    </a:p>
                  </a:txBody>
                  <a:tcPr/>
                </a:tc>
                <a:tc gridSpan="2">
                  <a:txBody>
                    <a:bodyPr/>
                    <a:lstStyle/>
                    <a:p>
                      <a:pPr algn="ctr"/>
                      <a:r>
                        <a:rPr lang="en-GB" sz="900" b="1" dirty="0">
                          <a:solidFill>
                            <a:schemeClr val="tx1"/>
                          </a:solidFill>
                        </a:rPr>
                        <a:t>Crime and Punishment</a:t>
                      </a:r>
                    </a:p>
                    <a:p>
                      <a:pPr algn="ctr"/>
                      <a:r>
                        <a:rPr lang="en-GB" sz="900" dirty="0">
                          <a:solidFill>
                            <a:schemeClr val="tx1"/>
                          </a:solidFill>
                        </a:rPr>
                        <a:t>How poor</a:t>
                      </a:r>
                      <a:r>
                        <a:rPr lang="en-GB" sz="900" baseline="0" dirty="0">
                          <a:solidFill>
                            <a:schemeClr val="tx1"/>
                          </a:solidFill>
                        </a:rPr>
                        <a:t> transport links led to the arrival of the highwaymen in the 18</a:t>
                      </a:r>
                      <a:r>
                        <a:rPr lang="en-GB" sz="900" baseline="30000" dirty="0">
                          <a:solidFill>
                            <a:schemeClr val="tx1"/>
                          </a:solidFill>
                        </a:rPr>
                        <a:t>th</a:t>
                      </a:r>
                      <a:r>
                        <a:rPr lang="en-GB" sz="900" baseline="0" dirty="0">
                          <a:solidFill>
                            <a:schemeClr val="tx1"/>
                          </a:solidFill>
                        </a:rPr>
                        <a:t> century and why Australia developed as a land for the expulsion of British criminals. </a:t>
                      </a:r>
                      <a:endParaRPr lang="en-GB" sz="900" dirty="0">
                        <a:solidFill>
                          <a:schemeClr val="tx1"/>
                        </a:solidFill>
                      </a:endParaRPr>
                    </a:p>
                  </a:txBody>
                  <a:tcPr/>
                </a:tc>
                <a:tc hMerge="1">
                  <a:txBody>
                    <a:bodyPr/>
                    <a:lstStyle/>
                    <a:p>
                      <a:endParaRPr lang="en-GB" sz="900" b="0" dirty="0">
                        <a:latin typeface="Trebuchet MS"/>
                        <a:cs typeface="Calibri"/>
                      </a:endParaRPr>
                    </a:p>
                  </a:txBody>
                  <a:tcPr/>
                </a:tc>
                <a:extLst>
                  <a:ext uri="{0D108BD9-81ED-4DB2-BD59-A6C34878D82A}">
                    <a16:rowId xmlns:a16="http://schemas.microsoft.com/office/drawing/2014/main" val="908446302"/>
                  </a:ext>
                </a:extLst>
              </a:tr>
            </a:tbl>
          </a:graphicData>
        </a:graphic>
      </p:graphicFrame>
      <p:sp>
        <p:nvSpPr>
          <p:cNvPr id="6" name="TextBox 5">
            <a:extLst>
              <a:ext uri="{FF2B5EF4-FFF2-40B4-BE49-F238E27FC236}">
                <a16:creationId xmlns:a16="http://schemas.microsoft.com/office/drawing/2014/main" id="{EEFBA1CD-3E26-4A1B-AAA5-0EC70FCFC3C2}"/>
              </a:ext>
            </a:extLst>
          </p:cNvPr>
          <p:cNvSpPr txBox="1"/>
          <p:nvPr/>
        </p:nvSpPr>
        <p:spPr>
          <a:xfrm>
            <a:off x="1559171" y="0"/>
            <a:ext cx="9726630" cy="1015663"/>
          </a:xfrm>
          <a:prstGeom prst="rect">
            <a:avLst/>
          </a:prstGeom>
          <a:noFill/>
        </p:spPr>
        <p:txBody>
          <a:bodyPr wrap="square" rtlCol="0">
            <a:spAutoFit/>
          </a:bodyPr>
          <a:lstStyle/>
          <a:p>
            <a:pPr algn="just"/>
            <a:r>
              <a:rPr lang="en-US" sz="1000" b="1" dirty="0">
                <a:latin typeface="+mj-lt"/>
                <a:cs typeface="Calibri" panose="020F0502020204030204" pitchFamily="34" charset="0"/>
              </a:rPr>
              <a:t>At Lantern Lane, we value geography. </a:t>
            </a:r>
            <a:r>
              <a:rPr lang="en-US" sz="1000" dirty="0">
                <a:latin typeface="+mj-lt"/>
                <a:cs typeface="Calibri" panose="020F0502020204030204" pitchFamily="34" charset="0"/>
              </a:rPr>
              <a:t>We inspire in our pupils a curiosity and fascination for the diversity of the physical world and its peoples, as well as how these relate to each other. Through fieldwork at local and regional scales, we equip children with first-hand experiences, which give them the knowledge and skills to make comparisons, draw conclusions and understand geographical issues. When possible, we personalise our curriculum, are proud of our village and desire to know as much as we can about both it and its surrounding areas. We </a:t>
            </a:r>
            <a:r>
              <a:rPr lang="en-US" sz="1000" dirty="0">
                <a:latin typeface="+mj-lt"/>
              </a:rPr>
              <a:t>embed our CARE values by encouraging confidence in the skills we develop, a growing sense of achievement in our progress within the subject of geography, cultivating respect for the physical features of the world and its inhabitants and enthusiasm and curiosity for this academic discipline.</a:t>
            </a:r>
            <a:endParaRPr lang="en-GB" sz="1000" dirty="0"/>
          </a:p>
        </p:txBody>
      </p:sp>
      <p:sp>
        <p:nvSpPr>
          <p:cNvPr id="4" name="TextBox 3">
            <a:extLst>
              <a:ext uri="{FF2B5EF4-FFF2-40B4-BE49-F238E27FC236}">
                <a16:creationId xmlns:a16="http://schemas.microsoft.com/office/drawing/2014/main" id="{B0969BC2-CD6C-4B4F-BD4A-C114612FA8C8}"/>
              </a:ext>
            </a:extLst>
          </p:cNvPr>
          <p:cNvSpPr txBox="1"/>
          <p:nvPr/>
        </p:nvSpPr>
        <p:spPr>
          <a:xfrm>
            <a:off x="2599331" y="6488668"/>
            <a:ext cx="6640497" cy="369332"/>
          </a:xfrm>
          <a:prstGeom prst="rect">
            <a:avLst/>
          </a:prstGeom>
          <a:noFill/>
        </p:spPr>
        <p:txBody>
          <a:bodyPr wrap="square" rtlCol="0">
            <a:spAutoFit/>
          </a:bodyPr>
          <a:lstStyle/>
          <a:p>
            <a:pPr algn="ctr"/>
            <a:r>
              <a:rPr lang="en-US" b="1" dirty="0">
                <a:solidFill>
                  <a:schemeClr val="accent2"/>
                </a:solidFill>
              </a:rPr>
              <a:t>C</a:t>
            </a:r>
            <a:r>
              <a:rPr lang="en-US" dirty="0"/>
              <a:t>onfidence, </a:t>
            </a:r>
            <a:r>
              <a:rPr lang="en-US" b="1" dirty="0">
                <a:solidFill>
                  <a:schemeClr val="accent2"/>
                </a:solidFill>
              </a:rPr>
              <a:t>A</a:t>
            </a:r>
            <a:r>
              <a:rPr lang="en-US" dirty="0"/>
              <a:t>chievement, </a:t>
            </a:r>
            <a:r>
              <a:rPr lang="en-US" b="1" dirty="0">
                <a:solidFill>
                  <a:schemeClr val="accent2"/>
                </a:solidFill>
              </a:rPr>
              <a:t>R</a:t>
            </a:r>
            <a:r>
              <a:rPr lang="en-US" dirty="0"/>
              <a:t>espect, </a:t>
            </a:r>
            <a:r>
              <a:rPr lang="en-US" b="1" dirty="0">
                <a:solidFill>
                  <a:schemeClr val="accent2"/>
                </a:solidFill>
              </a:rPr>
              <a:t>E</a:t>
            </a:r>
            <a:r>
              <a:rPr lang="en-US" dirty="0"/>
              <a:t>nthusiasm</a:t>
            </a:r>
            <a:endParaRPr lang="en-GB" dirty="0"/>
          </a:p>
        </p:txBody>
      </p:sp>
    </p:spTree>
    <p:extLst>
      <p:ext uri="{BB962C8B-B14F-4D97-AF65-F5344CB8AC3E}">
        <p14:creationId xmlns:p14="http://schemas.microsoft.com/office/powerpoint/2010/main" val="24356650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85FE732B08D74CB000E32FB56DFD34" ma:contentTypeVersion="15" ma:contentTypeDescription="Create a new document." ma:contentTypeScope="" ma:versionID="411452374df6055fcf224e48c930743d">
  <xsd:schema xmlns:xsd="http://www.w3.org/2001/XMLSchema" xmlns:xs="http://www.w3.org/2001/XMLSchema" xmlns:p="http://schemas.microsoft.com/office/2006/metadata/properties" xmlns:ns2="245883ea-cc05-44fa-9c51-30a382264934" xmlns:ns3="b1684e30-2a62-4add-bb65-c410fd165918" xmlns:ns4="5b198c00-50c8-4bf8-85c3-25936e3e5fa3" targetNamespace="http://schemas.microsoft.com/office/2006/metadata/properties" ma:root="true" ma:fieldsID="e1846bd54779dfec00de094bbd6e499a" ns2:_="" ns3:_="" ns4:_="">
    <xsd:import namespace="245883ea-cc05-44fa-9c51-30a382264934"/>
    <xsd:import namespace="b1684e30-2a62-4add-bb65-c410fd165918"/>
    <xsd:import namespace="5b198c00-50c8-4bf8-85c3-25936e3e5fa3"/>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5883ea-cc05-44fa-9c51-30a38226493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1684e30-2a62-4add-bb65-c410fd165918"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b198c00-50c8-4bf8-85c3-25936e3e5fa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A5EDED-F96E-48B2-B642-776D4BB57E1A}">
  <ds:schemaRefs>
    <ds:schemaRef ds:uri="http://schemas.microsoft.com/sharepoint/v3/contenttype/forms"/>
  </ds:schemaRefs>
</ds:datastoreItem>
</file>

<file path=customXml/itemProps2.xml><?xml version="1.0" encoding="utf-8"?>
<ds:datastoreItem xmlns:ds="http://schemas.openxmlformats.org/officeDocument/2006/customXml" ds:itemID="{572E61A3-9674-435A-A456-52BCFD5D9440}">
  <ds:schemaRefs>
    <ds:schemaRef ds:uri="http://purl.org/dc/dcmitype/"/>
    <ds:schemaRef ds:uri="http://schemas.microsoft.com/office/infopath/2007/PartnerControls"/>
    <ds:schemaRef ds:uri="http://purl.org/dc/elements/1.1/"/>
    <ds:schemaRef ds:uri="http://schemas.microsoft.com/office/2006/metadata/properties"/>
    <ds:schemaRef ds:uri="5b198c00-50c8-4bf8-85c3-25936e3e5fa3"/>
    <ds:schemaRef ds:uri="http://schemas.microsoft.com/office/2006/documentManagement/types"/>
    <ds:schemaRef ds:uri="http://purl.org/dc/terms/"/>
    <ds:schemaRef ds:uri="245883ea-cc05-44fa-9c51-30a382264934"/>
    <ds:schemaRef ds:uri="http://schemas.openxmlformats.org/package/2006/metadata/core-properties"/>
    <ds:schemaRef ds:uri="b1684e30-2a62-4add-bb65-c410fd165918"/>
    <ds:schemaRef ds:uri="http://www.w3.org/XML/1998/namespace"/>
  </ds:schemaRefs>
</ds:datastoreItem>
</file>

<file path=customXml/itemProps3.xml><?xml version="1.0" encoding="utf-8"?>
<ds:datastoreItem xmlns:ds="http://schemas.openxmlformats.org/officeDocument/2006/customXml" ds:itemID="{D040441D-DF55-4EB6-8E97-388999A73A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5883ea-cc05-44fa-9c51-30a382264934"/>
    <ds:schemaRef ds:uri="b1684e30-2a62-4add-bb65-c410fd165918"/>
    <ds:schemaRef ds:uri="5b198c00-50c8-4bf8-85c3-25936e3e5f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552</TotalTime>
  <Words>765</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Trebuchet MS</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Roberts</dc:creator>
  <cp:lastModifiedBy>Paula Hancock</cp:lastModifiedBy>
  <cp:revision>217</cp:revision>
  <dcterms:created xsi:type="dcterms:W3CDTF">2019-11-17T13:03:47Z</dcterms:created>
  <dcterms:modified xsi:type="dcterms:W3CDTF">2022-02-23T07:55:28Z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0x0101001885FE732B08D74CB000E32FB56DFD34</vt:lpwstr>
  </property>
</Properties>
</file>